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81" r:id="rId8"/>
    <p:sldId id="261" r:id="rId9"/>
    <p:sldId id="263" r:id="rId10"/>
    <p:sldId id="264" r:id="rId11"/>
    <p:sldId id="265" r:id="rId12"/>
    <p:sldId id="283" r:id="rId13"/>
    <p:sldId id="273" r:id="rId14"/>
    <p:sldId id="266" r:id="rId15"/>
    <p:sldId id="272" r:id="rId16"/>
    <p:sldId id="275" r:id="rId17"/>
    <p:sldId id="284" r:id="rId18"/>
    <p:sldId id="268" r:id="rId19"/>
    <p:sldId id="270" r:id="rId20"/>
    <p:sldId id="269" r:id="rId21"/>
    <p:sldId id="267" r:id="rId22"/>
    <p:sldId id="278" r:id="rId23"/>
    <p:sldId id="285" r:id="rId24"/>
    <p:sldId id="279" r:id="rId25"/>
    <p:sldId id="280" r:id="rId26"/>
    <p:sldId id="277" r:id="rId27"/>
    <p:sldId id="282" r:id="rId28"/>
    <p:sldId id="286" r:id="rId29"/>
    <p:sldId id="27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B092"/>
    <a:srgbClr val="00DE1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90" autoAdjust="0"/>
    <p:restoredTop sz="94660"/>
  </p:normalViewPr>
  <p:slideViewPr>
    <p:cSldViewPr>
      <p:cViewPr>
        <p:scale>
          <a:sx n="100" d="100"/>
          <a:sy n="100" d="100"/>
        </p:scale>
        <p:origin x="-240" y="11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A78D8E0-44A2-446C-88D2-062AD65631C7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75D31C9-24D2-4770-BCBB-08AA75E2B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D8E0-44A2-446C-88D2-062AD65631C7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31C9-24D2-4770-BCBB-08AA75E2B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D8E0-44A2-446C-88D2-062AD65631C7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31C9-24D2-4770-BCBB-08AA75E2B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D8E0-44A2-446C-88D2-062AD65631C7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31C9-24D2-4770-BCBB-08AA75E2B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D8E0-44A2-446C-88D2-062AD65631C7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31C9-24D2-4770-BCBB-08AA75E2B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D8E0-44A2-446C-88D2-062AD65631C7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31C9-24D2-4770-BCBB-08AA75E2B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A78D8E0-44A2-446C-88D2-062AD65631C7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75D31C9-24D2-4770-BCBB-08AA75E2B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A78D8E0-44A2-446C-88D2-062AD65631C7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75D31C9-24D2-4770-BCBB-08AA75E2B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D8E0-44A2-446C-88D2-062AD65631C7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31C9-24D2-4770-BCBB-08AA75E2B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D8E0-44A2-446C-88D2-062AD65631C7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31C9-24D2-4770-BCBB-08AA75E2B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D8E0-44A2-446C-88D2-062AD65631C7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31C9-24D2-4770-BCBB-08AA75E2B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A78D8E0-44A2-446C-88D2-062AD65631C7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75D31C9-24D2-4770-BCBB-08AA75E2B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785794"/>
            <a:ext cx="8458200" cy="2085986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Metastable</a:t>
            </a:r>
            <a:r>
              <a:rPr lang="en-US" sz="3600" dirty="0" smtClean="0"/>
              <a:t>, amorphous and </a:t>
            </a:r>
            <a:r>
              <a:rPr lang="en-US" sz="3600" dirty="0" err="1" smtClean="0"/>
              <a:t>quasicrystalline</a:t>
            </a:r>
            <a:r>
              <a:rPr lang="en-US" sz="3600" dirty="0" smtClean="0"/>
              <a:t> phases in explosively welded materials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500570"/>
            <a:ext cx="8501122" cy="1752600"/>
          </a:xfrm>
        </p:spPr>
        <p:txBody>
          <a:bodyPr>
            <a:normAutofit/>
          </a:bodyPr>
          <a:lstStyle/>
          <a:p>
            <a:r>
              <a:rPr lang="en-US" sz="1400" b="1" dirty="0" smtClean="0"/>
              <a:t>I.A. </a:t>
            </a:r>
            <a:r>
              <a:rPr lang="en-US" sz="1400" b="1" dirty="0" err="1" smtClean="0"/>
              <a:t>Bataev</a:t>
            </a:r>
            <a:r>
              <a:rPr lang="en-US" sz="1400" b="1" dirty="0" smtClean="0"/>
              <a:t>, V.I. Mali, K. </a:t>
            </a:r>
            <a:r>
              <a:rPr lang="en-US" sz="1400" b="1" dirty="0" err="1" smtClean="0"/>
              <a:t>Hokamoto</a:t>
            </a:r>
            <a:r>
              <a:rPr lang="en-US" sz="1400" b="1" dirty="0" smtClean="0"/>
              <a:t>, H. Keno, M.A. </a:t>
            </a:r>
            <a:r>
              <a:rPr lang="en-US" sz="1400" b="1" dirty="0" err="1" smtClean="0"/>
              <a:t>Esikov</a:t>
            </a:r>
            <a:r>
              <a:rPr lang="en-US" sz="1400" b="1" dirty="0" smtClean="0"/>
              <a:t>, A.A. </a:t>
            </a:r>
            <a:r>
              <a:rPr lang="en-US" sz="1400" b="1" dirty="0" err="1" smtClean="0"/>
              <a:t>Bataev</a:t>
            </a:r>
            <a:r>
              <a:rPr lang="en-US" sz="1400" b="1" dirty="0" smtClean="0"/>
              <a:t>, A.V. </a:t>
            </a:r>
            <a:r>
              <a:rPr lang="en-US" sz="1400" b="1" dirty="0" err="1" smtClean="0"/>
              <a:t>Vinogradov</a:t>
            </a:r>
            <a:r>
              <a:rPr lang="en-US" sz="1400" b="1" dirty="0" smtClean="0"/>
              <a:t> and I.A. </a:t>
            </a:r>
            <a:r>
              <a:rPr lang="en-US" sz="1400" b="1" dirty="0" err="1" smtClean="0"/>
              <a:t>Balagansky</a:t>
            </a:r>
            <a:r>
              <a:rPr lang="en-US" sz="1400" b="1" dirty="0" smtClean="0"/>
              <a:t> </a:t>
            </a:r>
          </a:p>
          <a:p>
            <a:endParaRPr lang="en-US" sz="1400" b="1" dirty="0" smtClean="0"/>
          </a:p>
          <a:p>
            <a:r>
              <a:rPr lang="en-US" sz="1200" dirty="0" smtClean="0"/>
              <a:t>1. Novosibirsk State Technical University, Novosibirsk, Russia</a:t>
            </a:r>
            <a:endParaRPr lang="ru-RU" sz="1200" dirty="0" smtClean="0"/>
          </a:p>
          <a:p>
            <a:r>
              <a:rPr lang="en-US" sz="1200" dirty="0" smtClean="0"/>
              <a:t>2. </a:t>
            </a:r>
            <a:r>
              <a:rPr lang="en-US" sz="1200" dirty="0" err="1" smtClean="0"/>
              <a:t>Lavrent'ev</a:t>
            </a:r>
            <a:r>
              <a:rPr lang="en-US" sz="1200" dirty="0" smtClean="0"/>
              <a:t> Institute of Hydrodynamics, Siberian Branch, Russian Academy of Sciences, Novosibirsk, Russia </a:t>
            </a:r>
            <a:endParaRPr lang="ru-RU" sz="1200" dirty="0" smtClean="0"/>
          </a:p>
          <a:p>
            <a:r>
              <a:rPr lang="en-US" sz="1200" dirty="0" smtClean="0"/>
              <a:t>3. Shock Wave and Condensed Matter Research Center, Kumamoto University, Kumamoto , Japan</a:t>
            </a:r>
            <a:endParaRPr lang="ru-RU" sz="1200" dirty="0" smtClean="0"/>
          </a:p>
          <a:p>
            <a:endParaRPr lang="ru-RU" sz="1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Elemental composition of amorphous phase (EDX results)</a:t>
            </a:r>
            <a:endParaRPr lang="ru-RU" sz="3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9124" y="2500306"/>
            <a:ext cx="2676513" cy="196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2357430"/>
            <a:ext cx="2428892" cy="2489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2714612" y="3857628"/>
            <a:ext cx="1714512" cy="5000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5357818" y="1928802"/>
          <a:ext cx="1547856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928"/>
                <a:gridCol w="773928"/>
              </a:tblGrid>
              <a:tr h="21431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Ti,</a:t>
                      </a:r>
                      <a:r>
                        <a:rPr lang="en-US" sz="1200" baseline="0" dirty="0" smtClean="0"/>
                        <a:t> at 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Al, at%</a:t>
                      </a:r>
                      <a:endParaRPr lang="ru-RU" sz="1200" dirty="0"/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62.4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43636" y="5000636"/>
            <a:ext cx="2000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difference between </a:t>
            </a:r>
            <a:r>
              <a:rPr lang="en-US" sz="1600" dirty="0" err="1" smtClean="0"/>
              <a:t>r</a:t>
            </a:r>
            <a:r>
              <a:rPr lang="en-US" sz="1600" baseline="-25000" dirty="0" err="1" smtClean="0"/>
              <a:t>Ti</a:t>
            </a:r>
            <a:r>
              <a:rPr lang="en-US" sz="1600" dirty="0" smtClean="0"/>
              <a:t> and </a:t>
            </a:r>
            <a:r>
              <a:rPr lang="en-US" sz="1600" dirty="0" err="1" smtClean="0"/>
              <a:t>r</a:t>
            </a:r>
            <a:r>
              <a:rPr lang="en-US" sz="1600" baseline="-25000" dirty="0" err="1" smtClean="0"/>
              <a:t>Al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is only 2,7 %.</a:t>
            </a:r>
          </a:p>
          <a:p>
            <a:r>
              <a:rPr lang="en-US" sz="1600" dirty="0" smtClean="0"/>
              <a:t>However the mixing enthalpy is  -30 kJ/mol</a:t>
            </a:r>
            <a:endParaRPr lang="ru-RU" sz="1600" baseline="-25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4572008"/>
            <a:ext cx="2525745" cy="200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3894133" y="5464189"/>
            <a:ext cx="1643074" cy="1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2. Amorphization at underwater welding of </a:t>
            </a:r>
            <a:r>
              <a:rPr lang="en-US" sz="3000" dirty="0" err="1" smtClean="0"/>
              <a:t>Nb</a:t>
            </a:r>
            <a:r>
              <a:rPr lang="en-US" sz="3000" dirty="0" smtClean="0"/>
              <a:t> foil and stainless steel SUS304 plate</a:t>
            </a:r>
            <a:r>
              <a:rPr lang="en-US" sz="3000" baseline="30000" dirty="0" smtClean="0"/>
              <a:t>*</a:t>
            </a:r>
            <a:endParaRPr lang="ru-RU" sz="3000" baseline="300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000760" y="3071810"/>
          <a:ext cx="285752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42876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SUS</a:t>
                      </a:r>
                      <a:r>
                        <a:rPr lang="en-US" baseline="0" dirty="0" smtClean="0"/>
                        <a:t> 304 composition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18-20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図 1" descr="C:\Documents and Settings\K.Ryuji\デスクトップ\図1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0034" y="2857496"/>
            <a:ext cx="521497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0034" y="5786454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*experiments were carried out in collaboration with professor K. </a:t>
            </a:r>
            <a:r>
              <a:rPr lang="en-US" dirty="0" err="1" smtClean="0"/>
              <a:t>Hokamoto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Nb</a:t>
            </a:r>
            <a:r>
              <a:rPr lang="en-US" dirty="0" smtClean="0"/>
              <a:t>-stainless steel interface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300768"/>
            <a:ext cx="3600000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286124"/>
            <a:ext cx="3600000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Выноска 1 5"/>
          <p:cNvSpPr/>
          <p:nvPr/>
        </p:nvSpPr>
        <p:spPr>
          <a:xfrm>
            <a:off x="4786314" y="3286124"/>
            <a:ext cx="3643338" cy="2714644"/>
          </a:xfrm>
          <a:prstGeom prst="borderCallout1">
            <a:avLst>
              <a:gd name="adj1" fmla="val 18399"/>
              <a:gd name="adj2" fmla="val -490"/>
              <a:gd name="adj3" fmla="val 47085"/>
              <a:gd name="adj4" fmla="val -6782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Interface of </a:t>
            </a:r>
            <a:r>
              <a:rPr lang="en-US" sz="3000" dirty="0" err="1" smtClean="0"/>
              <a:t>Nb</a:t>
            </a:r>
            <a:r>
              <a:rPr lang="en-US" sz="3000" dirty="0" smtClean="0"/>
              <a:t>-SS explosively welded bimetal </a:t>
            </a:r>
            <a:endParaRPr lang="ru-RU" sz="300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71406" y="2428868"/>
            <a:ext cx="5028760" cy="3712500"/>
            <a:chOff x="71406" y="2428868"/>
            <a:chExt cx="5028760" cy="3712500"/>
          </a:xfrm>
        </p:grpSpPr>
        <p:pic>
          <p:nvPicPr>
            <p:cNvPr id="30722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500166" y="2428868"/>
              <a:ext cx="3600000" cy="371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4572000" y="2571744"/>
              <a:ext cx="500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Nb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71604" y="5643578"/>
              <a:ext cx="500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SS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71406" y="2639793"/>
              <a:ext cx="1857388" cy="789207"/>
              <a:chOff x="428596" y="2714620"/>
              <a:chExt cx="1857388" cy="789207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00034" y="2857496"/>
                <a:ext cx="17859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Zone of </a:t>
                </a:r>
              </a:p>
              <a:p>
                <a:r>
                  <a:rPr lang="en-US" dirty="0" smtClean="0"/>
                  <a:t>mixing</a:t>
                </a:r>
                <a:endParaRPr lang="ru-RU" dirty="0"/>
              </a:p>
            </p:txBody>
          </p:sp>
          <p:sp>
            <p:nvSpPr>
              <p:cNvPr id="8" name="Выноска 1 7"/>
              <p:cNvSpPr/>
              <p:nvPr/>
            </p:nvSpPr>
            <p:spPr>
              <a:xfrm>
                <a:off x="428596" y="2714620"/>
                <a:ext cx="1214446" cy="785818"/>
              </a:xfrm>
              <a:prstGeom prst="borderCallout1">
                <a:avLst>
                  <a:gd name="adj1" fmla="val 85686"/>
                  <a:gd name="adj2" fmla="val 150882"/>
                  <a:gd name="adj3" fmla="val 3612"/>
                  <a:gd name="adj4" fmla="val 98921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668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Glassy and partially crystalline parts of the interface</a:t>
            </a:r>
            <a:endParaRPr lang="ru-RU" sz="3000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5000628" y="4929198"/>
          <a:ext cx="364334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668"/>
                <a:gridCol w="728668"/>
                <a:gridCol w="728668"/>
                <a:gridCol w="728668"/>
                <a:gridCol w="72866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Nb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Wt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35.7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51.0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At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44.6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38.3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4286256"/>
            <a:ext cx="3578732" cy="246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 descr="7 dif to 6 zone 1_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43042" y="1857364"/>
            <a:ext cx="2306639" cy="211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00562" y="1857364"/>
            <a:ext cx="221457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Выноска 1 6"/>
          <p:cNvSpPr/>
          <p:nvPr/>
        </p:nvSpPr>
        <p:spPr>
          <a:xfrm>
            <a:off x="1643042" y="1857364"/>
            <a:ext cx="2286016" cy="2143140"/>
          </a:xfrm>
          <a:prstGeom prst="borderCallout1">
            <a:avLst>
              <a:gd name="adj1" fmla="val 73861"/>
              <a:gd name="adj2" fmla="val -1060"/>
              <a:gd name="adj3" fmla="val 114278"/>
              <a:gd name="adj4" fmla="val -4250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000496" y="5214950"/>
            <a:ext cx="928694" cy="35719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0668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Phase diagram analysis</a:t>
            </a:r>
            <a:endParaRPr lang="ru-RU" sz="3000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500034" y="1214422"/>
            <a:ext cx="3545924" cy="2786082"/>
            <a:chOff x="500034" y="1214422"/>
            <a:chExt cx="3545924" cy="2786082"/>
          </a:xfrm>
        </p:grpSpPr>
        <p:pic>
          <p:nvPicPr>
            <p:cNvPr id="27650" name="Picture 2" descr="http://www.himikatus.ru/art/phase-diagr1/Fe-Nb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0034" y="1214422"/>
              <a:ext cx="3545924" cy="2786082"/>
            </a:xfrm>
            <a:prstGeom prst="rect">
              <a:avLst/>
            </a:prstGeom>
            <a:noFill/>
          </p:spPr>
        </p:pic>
        <p:sp>
          <p:nvSpPr>
            <p:cNvPr id="7" name="Стрелка вниз 6"/>
            <p:cNvSpPr/>
            <p:nvPr/>
          </p:nvSpPr>
          <p:spPr>
            <a:xfrm>
              <a:off x="2643174" y="2428868"/>
              <a:ext cx="45719" cy="142876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трелка вниз 7"/>
            <p:cNvSpPr/>
            <p:nvPr/>
          </p:nvSpPr>
          <p:spPr>
            <a:xfrm>
              <a:off x="1142976" y="2500306"/>
              <a:ext cx="45719" cy="142876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071670" y="4000504"/>
            <a:ext cx="3398408" cy="2643206"/>
            <a:chOff x="2071670" y="4000504"/>
            <a:chExt cx="3398408" cy="2643206"/>
          </a:xfrm>
        </p:grpSpPr>
        <p:pic>
          <p:nvPicPr>
            <p:cNvPr id="27656" name="Picture 8" descr="http://link.springer.com/article/10.1007%2FBF02867811/lookinside/001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71670" y="4000504"/>
              <a:ext cx="3398408" cy="2643206"/>
            </a:xfrm>
            <a:prstGeom prst="rect">
              <a:avLst/>
            </a:prstGeom>
            <a:noFill/>
          </p:spPr>
        </p:pic>
        <p:sp>
          <p:nvSpPr>
            <p:cNvPr id="9" name="Стрелка вниз 8"/>
            <p:cNvSpPr/>
            <p:nvPr/>
          </p:nvSpPr>
          <p:spPr>
            <a:xfrm>
              <a:off x="2857488" y="5143512"/>
              <a:ext cx="45719" cy="142876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трелка вниз 10"/>
            <p:cNvSpPr/>
            <p:nvPr/>
          </p:nvSpPr>
          <p:spPr>
            <a:xfrm>
              <a:off x="4000496" y="5072074"/>
              <a:ext cx="45719" cy="142876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714876" y="1280145"/>
            <a:ext cx="3643338" cy="2720359"/>
            <a:chOff x="4714876" y="1208707"/>
            <a:chExt cx="3643338" cy="2720359"/>
          </a:xfrm>
        </p:grpSpPr>
        <p:pic>
          <p:nvPicPr>
            <p:cNvPr id="27652" name="Picture 4" descr="http://oregonstate.edu/instruct/me581/Exams/F05/FinalImages/Final_4.1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714876" y="1208707"/>
              <a:ext cx="3643338" cy="2720359"/>
            </a:xfrm>
            <a:prstGeom prst="rect">
              <a:avLst/>
            </a:prstGeom>
            <a:noFill/>
          </p:spPr>
        </p:pic>
        <p:sp>
          <p:nvSpPr>
            <p:cNvPr id="10" name="Стрелка вниз 9"/>
            <p:cNvSpPr/>
            <p:nvPr/>
          </p:nvSpPr>
          <p:spPr>
            <a:xfrm>
              <a:off x="6286512" y="2714620"/>
              <a:ext cx="45719" cy="142876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трелка вниз 11"/>
            <p:cNvSpPr/>
            <p:nvPr/>
          </p:nvSpPr>
          <p:spPr>
            <a:xfrm>
              <a:off x="5526413" y="2571744"/>
              <a:ext cx="45719" cy="142876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Стрелка вниз 17"/>
          <p:cNvSpPr/>
          <p:nvPr/>
        </p:nvSpPr>
        <p:spPr>
          <a:xfrm>
            <a:off x="6643702" y="4572008"/>
            <a:ext cx="214314" cy="42862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858016" y="457200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Eutectic point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858016" y="5357826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dirty="0" err="1" smtClean="0"/>
              <a:t>Expetimental</a:t>
            </a:r>
            <a:r>
              <a:rPr lang="en-US" dirty="0" smtClean="0"/>
              <a:t> ratio of the elements</a:t>
            </a:r>
            <a:endParaRPr lang="ru-RU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 flipH="1" flipV="1">
            <a:off x="2143902" y="5285594"/>
            <a:ext cx="2286016" cy="158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 flipH="1" flipV="1">
            <a:off x="6323025" y="5821379"/>
            <a:ext cx="642148" cy="794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4287042" y="2642388"/>
            <a:ext cx="2286016" cy="158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 flipH="1" flipV="1">
            <a:off x="1000894" y="2570950"/>
            <a:ext cx="2286016" cy="158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Precipitations in the mixing zone </a:t>
            </a:r>
            <a:br>
              <a:rPr lang="en-US" sz="3000" dirty="0" smtClean="0"/>
            </a:br>
            <a:endParaRPr lang="ru-RU" sz="30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57422" y="2205624"/>
            <a:ext cx="2571768" cy="265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Выноска 1 4"/>
          <p:cNvSpPr/>
          <p:nvPr/>
        </p:nvSpPr>
        <p:spPr>
          <a:xfrm>
            <a:off x="4205632" y="2848566"/>
            <a:ext cx="571504" cy="642942"/>
          </a:xfrm>
          <a:prstGeom prst="borderCallout1">
            <a:avLst>
              <a:gd name="adj1" fmla="val 31950"/>
              <a:gd name="adj2" fmla="val 98285"/>
              <a:gd name="adj3" fmla="val -11141"/>
              <a:gd name="adj4" fmla="val 243345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 cstate="screen">
            <a:lum bright="-20000" contrast="20000"/>
          </a:blip>
          <a:srcRect/>
          <a:stretch>
            <a:fillRect/>
          </a:stretch>
        </p:blipFill>
        <p:spPr bwMode="auto">
          <a:xfrm>
            <a:off x="5562955" y="2134186"/>
            <a:ext cx="1223623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Выноска 1 8"/>
          <p:cNvSpPr/>
          <p:nvPr/>
        </p:nvSpPr>
        <p:spPr>
          <a:xfrm>
            <a:off x="3491253" y="2348500"/>
            <a:ext cx="571504" cy="642942"/>
          </a:xfrm>
          <a:prstGeom prst="borderCallout1">
            <a:avLst>
              <a:gd name="adj1" fmla="val 48068"/>
              <a:gd name="adj2" fmla="val 152"/>
              <a:gd name="adj3" fmla="val 84147"/>
              <a:gd name="adj4" fmla="val -290252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62956" y="3562946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62295" y="2205624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286380" y="1866117"/>
            <a:ext cx="2500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(12-fold </a:t>
            </a:r>
            <a:r>
              <a:rPr lang="en-US" sz="1200" dirty="0" err="1" smtClean="0"/>
              <a:t>quasicristals</a:t>
            </a:r>
            <a:r>
              <a:rPr lang="en-US" sz="1200" dirty="0" smtClean="0"/>
              <a:t>?)</a:t>
            </a:r>
            <a:endParaRPr lang="ru-RU" sz="1200" dirty="0"/>
          </a:p>
        </p:txBody>
      </p:sp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928926" y="5072074"/>
            <a:ext cx="2185674" cy="1166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Стрелка вправо 13"/>
          <p:cNvSpPr/>
          <p:nvPr/>
        </p:nvSpPr>
        <p:spPr>
          <a:xfrm>
            <a:off x="5143504" y="5572140"/>
            <a:ext cx="642942" cy="21431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5857884" y="5214950"/>
          <a:ext cx="2928960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160"/>
                <a:gridCol w="488160"/>
                <a:gridCol w="488160"/>
                <a:gridCol w="488160"/>
                <a:gridCol w="488160"/>
                <a:gridCol w="488160"/>
              </a:tblGrid>
              <a:tr h="166689"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Cr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Ni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Nb</a:t>
                      </a:r>
                      <a:r>
                        <a:rPr lang="en-US" sz="900" baseline="0" dirty="0" smtClean="0"/>
                        <a:t> 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Mn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Fe</a:t>
                      </a:r>
                      <a:endParaRPr lang="ru-RU" sz="900" dirty="0"/>
                    </a:p>
                  </a:txBody>
                  <a:tcPr/>
                </a:tc>
              </a:tr>
              <a:tr h="166689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Wt %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13,4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4,9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21,8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0,7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Rest</a:t>
                      </a:r>
                      <a:endParaRPr lang="ru-RU" sz="900" dirty="0"/>
                    </a:p>
                  </a:txBody>
                  <a:tcPr/>
                </a:tc>
              </a:tr>
              <a:tr h="166689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At</a:t>
                      </a:r>
                      <a:r>
                        <a:rPr lang="en-US" sz="900" baseline="0" dirty="0" smtClean="0"/>
                        <a:t> %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15,6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5,1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14,3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0,8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Rest</a:t>
                      </a:r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Atomic radii and enthalpy of mixing analysis</a:t>
            </a:r>
            <a:endParaRPr lang="ru-RU" sz="3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24" y="3429000"/>
          <a:ext cx="2857521" cy="1402080"/>
        </p:xfrm>
        <a:graphic>
          <a:graphicData uri="http://schemas.openxmlformats.org/drawingml/2006/table">
            <a:tbl>
              <a:tblPr/>
              <a:tblGrid>
                <a:gridCol w="474355"/>
                <a:gridCol w="436179"/>
                <a:gridCol w="571420"/>
                <a:gridCol w="571420"/>
                <a:gridCol w="804147"/>
              </a:tblGrid>
              <a:tr h="242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Fe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Ni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Cr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Nb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Fe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0,8%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2,3%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15,9%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42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Ni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3,2%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16,8%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42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Cr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13,1%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42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Nb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6248" y="3429000"/>
          <a:ext cx="3429023" cy="1402080"/>
        </p:xfrm>
        <a:graphic>
          <a:graphicData uri="http://schemas.openxmlformats.org/drawingml/2006/table">
            <a:tbl>
              <a:tblPr/>
              <a:tblGrid>
                <a:gridCol w="729792"/>
                <a:gridCol w="671059"/>
                <a:gridCol w="648565"/>
                <a:gridCol w="649815"/>
                <a:gridCol w="72979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Fe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Ni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Cr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Nb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Fe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-2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-16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Ni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-7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-30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Cr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-7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Nb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57224" y="271462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Atomic radii difference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071934" y="2714620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Enthalpy of mixing (kJ/mol)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918561" y="5072074"/>
            <a:ext cx="3010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Correspond to Inoue’s rules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36474" y="5643578"/>
            <a:ext cx="2635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Contradict Inoue’s rules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47057" y="5072074"/>
            <a:ext cx="500066" cy="357190"/>
          </a:xfrm>
          <a:prstGeom prst="rect">
            <a:avLst/>
          </a:prstGeom>
          <a:solidFill>
            <a:srgbClr val="00DE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364970" y="5643578"/>
            <a:ext cx="500066" cy="357190"/>
          </a:xfrm>
          <a:prstGeom prst="rect">
            <a:avLst/>
          </a:prstGeom>
          <a:solidFill>
            <a:srgbClr val="E6B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Simulation of </a:t>
            </a:r>
            <a:r>
              <a:rPr lang="en-US" sz="3000" dirty="0" err="1" smtClean="0"/>
              <a:t>Nb</a:t>
            </a:r>
            <a:r>
              <a:rPr lang="en-US" sz="3000" dirty="0" smtClean="0"/>
              <a:t> and flyer plate acceleration (step 1)*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00768"/>
            <a:ext cx="8229600" cy="5737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dirty="0" smtClean="0"/>
              <a:t>* In collaboration with </a:t>
            </a:r>
            <a:r>
              <a:rPr lang="en-US" sz="1600" dirty="0" err="1" smtClean="0"/>
              <a:t>prof</a:t>
            </a:r>
            <a:r>
              <a:rPr lang="en-US" sz="1600" dirty="0" smtClean="0"/>
              <a:t>. I.A. </a:t>
            </a:r>
            <a:r>
              <a:rPr lang="en-US" sz="1600" dirty="0" err="1" smtClean="0"/>
              <a:t>Balagansky</a:t>
            </a:r>
            <a:endParaRPr lang="ru-RU" sz="1600" dirty="0"/>
          </a:p>
        </p:txBody>
      </p:sp>
      <p:pic>
        <p:nvPicPr>
          <p:cNvPr id="23554" name="Picture 2" descr="acceleration-25_01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643182"/>
            <a:ext cx="381651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acceleration-25_01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428868"/>
            <a:ext cx="405187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Simulation of </a:t>
            </a:r>
            <a:r>
              <a:rPr lang="en-US" sz="3000" dirty="0" err="1" smtClean="0"/>
              <a:t>Nb</a:t>
            </a:r>
            <a:r>
              <a:rPr lang="en-US" sz="3000" dirty="0" smtClean="0"/>
              <a:t> and SS collision (step 2) </a:t>
            </a:r>
            <a:endParaRPr lang="ru-RU" sz="3000" dirty="0"/>
          </a:p>
        </p:txBody>
      </p:sp>
      <p:pic>
        <p:nvPicPr>
          <p:cNvPr id="24579" name="Picture 3" descr="welding-25_0012"/>
          <p:cNvPicPr>
            <a:picLocks noChangeAspect="1" noChangeArrowheads="1"/>
          </p:cNvPicPr>
          <p:nvPr/>
        </p:nvPicPr>
        <p:blipFill>
          <a:blip r:embed="rId2"/>
          <a:srcRect b="26497"/>
          <a:stretch>
            <a:fillRect/>
          </a:stretch>
        </p:blipFill>
        <p:spPr bwMode="auto">
          <a:xfrm>
            <a:off x="357158" y="2571744"/>
            <a:ext cx="5934075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welding-25_002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00272" y="4429132"/>
            <a:ext cx="3629380" cy="201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ыноска 1 6"/>
          <p:cNvSpPr/>
          <p:nvPr/>
        </p:nvSpPr>
        <p:spPr>
          <a:xfrm>
            <a:off x="2643174" y="3714752"/>
            <a:ext cx="1214446" cy="785818"/>
          </a:xfrm>
          <a:prstGeom prst="borderCallout1">
            <a:avLst>
              <a:gd name="adj1" fmla="val 55113"/>
              <a:gd name="adj2" fmla="val 99117"/>
              <a:gd name="adj3" fmla="val 99167"/>
              <a:gd name="adj4" fmla="val 18833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Outline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1. “Classical” ways to </a:t>
            </a:r>
            <a:r>
              <a:rPr lang="en-US" sz="2000" dirty="0" err="1" smtClean="0"/>
              <a:t>vetrification</a:t>
            </a:r>
            <a:r>
              <a:rPr lang="en-US" sz="2000" dirty="0" smtClean="0"/>
              <a:t> of metals and alloys</a:t>
            </a:r>
          </a:p>
          <a:p>
            <a:r>
              <a:rPr lang="en-US" sz="2000" dirty="0" smtClean="0"/>
              <a:t>2. Amorphization of metal at explosive welding of Ti and Al</a:t>
            </a:r>
          </a:p>
          <a:p>
            <a:r>
              <a:rPr lang="en-US" sz="2000" dirty="0" smtClean="0"/>
              <a:t>3. Amorphization of metals at explosive welding of </a:t>
            </a:r>
            <a:r>
              <a:rPr lang="en-US" sz="2000" dirty="0" err="1" smtClean="0"/>
              <a:t>Nb</a:t>
            </a:r>
            <a:r>
              <a:rPr lang="en-US" sz="2000" dirty="0" smtClean="0"/>
              <a:t> and </a:t>
            </a:r>
            <a:r>
              <a:rPr lang="en-US" sz="2000" dirty="0" err="1" smtClean="0"/>
              <a:t>stainles</a:t>
            </a:r>
            <a:r>
              <a:rPr lang="en-US" sz="2000" dirty="0" smtClean="0"/>
              <a:t> steel </a:t>
            </a:r>
          </a:p>
          <a:p>
            <a:r>
              <a:rPr lang="en-US" sz="2000" dirty="0" smtClean="0"/>
              <a:t>4. Formation of </a:t>
            </a:r>
            <a:r>
              <a:rPr lang="en-US" sz="2000" dirty="0" err="1" smtClean="0"/>
              <a:t>quasicristals</a:t>
            </a:r>
            <a:r>
              <a:rPr lang="en-US" sz="2000" dirty="0" smtClean="0"/>
              <a:t> at explosive welding of Ni and Al</a:t>
            </a:r>
          </a:p>
          <a:p>
            <a:r>
              <a:rPr lang="en-US" sz="2000" dirty="0" smtClean="0"/>
              <a:t>5. Conclusions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Distribution of pressure and temperature near the contact point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72206"/>
            <a:ext cx="8229600" cy="50233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Calculated cooling rate is ~10</a:t>
            </a:r>
            <a:r>
              <a:rPr lang="en-US" baseline="30000" dirty="0" smtClean="0"/>
              <a:t>9 </a:t>
            </a:r>
            <a:r>
              <a:rPr lang="en-US" dirty="0" smtClean="0"/>
              <a:t>K/s</a:t>
            </a:r>
            <a:endParaRPr lang="ru-RU" dirty="0"/>
          </a:p>
        </p:txBody>
      </p:sp>
      <p:pic>
        <p:nvPicPr>
          <p:cNvPr id="25602" name="Picture 2" descr="welding-25_0018"/>
          <p:cNvPicPr>
            <a:picLocks noChangeAspect="1" noChangeArrowheads="1"/>
          </p:cNvPicPr>
          <p:nvPr/>
        </p:nvPicPr>
        <p:blipFill>
          <a:blip r:embed="rId2"/>
          <a:srcRect r="41709"/>
          <a:stretch>
            <a:fillRect/>
          </a:stretch>
        </p:blipFill>
        <p:spPr bwMode="auto">
          <a:xfrm>
            <a:off x="500034" y="2500306"/>
            <a:ext cx="3357586" cy="320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welding-25_0019"/>
          <p:cNvPicPr>
            <a:picLocks noChangeAspect="1" noChangeArrowheads="1"/>
          </p:cNvPicPr>
          <p:nvPr/>
        </p:nvPicPr>
        <p:blipFill>
          <a:blip r:embed="rId3"/>
          <a:srcRect r="41709"/>
          <a:stretch>
            <a:fillRect/>
          </a:stretch>
        </p:blipFill>
        <p:spPr bwMode="auto">
          <a:xfrm>
            <a:off x="4429124" y="2500306"/>
            <a:ext cx="3357586" cy="320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4. Formation of </a:t>
            </a:r>
            <a:r>
              <a:rPr lang="en-US" sz="3000" dirty="0" err="1" smtClean="0"/>
              <a:t>quasicristals</a:t>
            </a:r>
            <a:r>
              <a:rPr lang="en-US" sz="3000" dirty="0" smtClean="0"/>
              <a:t> at explosive welding of Ni and Al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2285991"/>
            <a:ext cx="2714644" cy="4309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86380" y="3357562"/>
            <a:ext cx="2791596" cy="236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трелка вправо 6"/>
          <p:cNvSpPr/>
          <p:nvPr/>
        </p:nvSpPr>
        <p:spPr>
          <a:xfrm>
            <a:off x="3786182" y="4429132"/>
            <a:ext cx="1285884" cy="35719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b="38892"/>
          <a:stretch>
            <a:fillRect/>
          </a:stretch>
        </p:blipFill>
        <p:spPr bwMode="auto">
          <a:xfrm>
            <a:off x="4668390" y="2428868"/>
            <a:ext cx="447561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Decagonal </a:t>
            </a:r>
            <a:r>
              <a:rPr lang="en-US" dirty="0" err="1" smtClean="0"/>
              <a:t>quasicrystals</a:t>
            </a:r>
            <a:r>
              <a:rPr lang="en-US" dirty="0" smtClean="0"/>
              <a:t> in the mixing zone</a:t>
            </a:r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14612" y="2285992"/>
            <a:ext cx="1714480" cy="1828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472" y="2285992"/>
            <a:ext cx="1928826" cy="198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Выноска 1 5"/>
          <p:cNvSpPr/>
          <p:nvPr/>
        </p:nvSpPr>
        <p:spPr>
          <a:xfrm>
            <a:off x="2714612" y="2285992"/>
            <a:ext cx="1785950" cy="1857388"/>
          </a:xfrm>
          <a:prstGeom prst="borderCallout1">
            <a:avLst>
              <a:gd name="adj1" fmla="val 37724"/>
              <a:gd name="adj2" fmla="val -1933"/>
              <a:gd name="adj3" fmla="val 48398"/>
              <a:gd name="adj4" fmla="val -5646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1473" y="4357694"/>
            <a:ext cx="1857387" cy="191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Выноска 1 7"/>
          <p:cNvSpPr/>
          <p:nvPr/>
        </p:nvSpPr>
        <p:spPr>
          <a:xfrm>
            <a:off x="2786050" y="4357694"/>
            <a:ext cx="1785950" cy="1857388"/>
          </a:xfrm>
          <a:prstGeom prst="borderCallout1">
            <a:avLst>
              <a:gd name="adj1" fmla="val 37724"/>
              <a:gd name="adj2" fmla="val -1933"/>
              <a:gd name="adj3" fmla="val 48398"/>
              <a:gd name="adj4" fmla="val -5646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4429132"/>
            <a:ext cx="1785950" cy="17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8339" y="2428868"/>
            <a:ext cx="2125661" cy="2125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715008" y="1714488"/>
            <a:ext cx="200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HRTEM of  decagonal phase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3768" y="414338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processed FFT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>
            <a:lum bright="10000"/>
          </a:blip>
          <a:srcRect/>
          <a:stretch>
            <a:fillRect/>
          </a:stretch>
        </p:blipFill>
        <p:spPr bwMode="auto">
          <a:xfrm>
            <a:off x="4929190" y="5000636"/>
            <a:ext cx="1928826" cy="82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6858016" y="4929198"/>
            <a:ext cx="2143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HRTEM  FFT filtered image indicating local atomic arrangements with 10-fold symmetry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857752" y="2428868"/>
            <a:ext cx="1199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HRTEM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Inoue’s rule analysis for Ni-Al system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2249424"/>
            <a:ext cx="3900486" cy="432511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difference between </a:t>
            </a:r>
            <a:r>
              <a:rPr lang="en-US" sz="1800" dirty="0" err="1" smtClean="0"/>
              <a:t>r</a:t>
            </a:r>
            <a:r>
              <a:rPr lang="en-US" sz="1800" baseline="-25000" dirty="0" err="1" smtClean="0"/>
              <a:t>Ni</a:t>
            </a:r>
            <a:r>
              <a:rPr lang="en-US" sz="1800" dirty="0" smtClean="0"/>
              <a:t> and </a:t>
            </a:r>
            <a:r>
              <a:rPr lang="en-US" sz="1800" dirty="0" err="1" smtClean="0"/>
              <a:t>r</a:t>
            </a:r>
            <a:r>
              <a:rPr lang="en-US" sz="1800" baseline="-25000" dirty="0" err="1" smtClean="0"/>
              <a:t>Al</a:t>
            </a:r>
            <a:r>
              <a:rPr lang="en-US" sz="1800" baseline="-25000" dirty="0" smtClean="0"/>
              <a:t> </a:t>
            </a:r>
            <a:r>
              <a:rPr lang="en-US" sz="1800" dirty="0" smtClean="0"/>
              <a:t>is  14,4 %.	</a:t>
            </a:r>
          </a:p>
          <a:p>
            <a:r>
              <a:rPr lang="en-US" sz="1800" dirty="0" smtClean="0"/>
              <a:t>The mixing enthalpy is  -22 kJ/mol</a:t>
            </a:r>
            <a:endParaRPr lang="ru-RU" sz="1800" baseline="-25000" dirty="0" smtClean="0"/>
          </a:p>
          <a:p>
            <a:endParaRPr lang="ru-RU" sz="1800" dirty="0"/>
          </a:p>
        </p:txBody>
      </p:sp>
      <p:pic>
        <p:nvPicPr>
          <p:cNvPr id="2050" name="Picture 2" descr="Ni-Al phase diag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357430"/>
            <a:ext cx="3600000" cy="325742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465109" y="3821909"/>
            <a:ext cx="2643206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XRD pattern of the interface between Ni and Al plates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571744"/>
            <a:ext cx="5357850" cy="374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Formation of amorphous, </a:t>
            </a:r>
            <a:r>
              <a:rPr lang="en-US" sz="2000" dirty="0" err="1" smtClean="0"/>
              <a:t>quasicrystalline</a:t>
            </a:r>
            <a:r>
              <a:rPr lang="en-US" sz="2000" dirty="0" smtClean="0"/>
              <a:t> and other </a:t>
            </a:r>
            <a:r>
              <a:rPr lang="en-US" sz="2000" dirty="0" err="1" smtClean="0"/>
              <a:t>metastable</a:t>
            </a:r>
            <a:r>
              <a:rPr lang="en-US" sz="2000" dirty="0" smtClean="0"/>
              <a:t> phases during explosive welding is highly probable</a:t>
            </a:r>
          </a:p>
          <a:p>
            <a:r>
              <a:rPr lang="en-US" sz="2000" dirty="0" smtClean="0"/>
              <a:t>Due to high cooling rates explosive welding can be considered as one of rapid solidification techniques</a:t>
            </a:r>
          </a:p>
          <a:p>
            <a:r>
              <a:rPr lang="en-US" sz="2000" dirty="0" smtClean="0"/>
              <a:t>However  in contrast to rapid solidification techniques (e.g. melt spinning) the local conditions for different zones of melted metal are very </a:t>
            </a:r>
            <a:r>
              <a:rPr lang="en-US" sz="2000" dirty="0" err="1" smtClean="0"/>
              <a:t>nonuniform</a:t>
            </a:r>
            <a:r>
              <a:rPr lang="en-US" sz="2000" dirty="0" smtClean="0"/>
              <a:t>. Variation of concentration and effect of pressure have to be considered when describing a model of solidification. In the same time this variations open new approach to formation of </a:t>
            </a:r>
            <a:r>
              <a:rPr lang="en-US" sz="2000" dirty="0" err="1" smtClean="0"/>
              <a:t>metastable</a:t>
            </a:r>
            <a:r>
              <a:rPr lang="en-US" sz="2000" dirty="0" smtClean="0"/>
              <a:t> phases. </a:t>
            </a:r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Acknowledgements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/>
              <a:t>Ivan </a:t>
            </a:r>
            <a:r>
              <a:rPr lang="en-US" sz="2000" dirty="0" err="1" smtClean="0"/>
              <a:t>Bataev</a:t>
            </a:r>
            <a:r>
              <a:rPr lang="en-US" sz="2000" dirty="0" smtClean="0"/>
              <a:t> gratefully acknowledge:</a:t>
            </a:r>
          </a:p>
          <a:p>
            <a:r>
              <a:rPr lang="en-US" sz="2000" dirty="0" smtClean="0"/>
              <a:t>professor K. </a:t>
            </a:r>
            <a:r>
              <a:rPr lang="en-US" sz="2000" dirty="0" err="1" smtClean="0"/>
              <a:t>Hokamoto</a:t>
            </a:r>
            <a:r>
              <a:rPr lang="en-US" sz="2000" dirty="0" smtClean="0"/>
              <a:t> and his group for fruitful collaboration in welding of </a:t>
            </a:r>
            <a:r>
              <a:rPr lang="en-US" sz="2000" dirty="0" err="1" smtClean="0"/>
              <a:t>Nb</a:t>
            </a:r>
            <a:r>
              <a:rPr lang="en-US" sz="2000" dirty="0" smtClean="0"/>
              <a:t> and stainless steel</a:t>
            </a:r>
          </a:p>
          <a:p>
            <a:r>
              <a:rPr lang="en-US" sz="2000" dirty="0" smtClean="0"/>
              <a:t>professor V.I. Mali and his group for help in experiments with Ti and Al explosive welding and Ni and Al explosive welding</a:t>
            </a:r>
          </a:p>
          <a:p>
            <a:r>
              <a:rPr lang="en-US" sz="2000" dirty="0" smtClean="0"/>
              <a:t>colleagues of Materials Science Department of NSTU for useful discussions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3600" dirty="0" smtClean="0"/>
          </a:p>
          <a:p>
            <a:pPr algn="ctr">
              <a:buNone/>
            </a:pPr>
            <a:endParaRPr lang="en-US" sz="3600" dirty="0" smtClean="0"/>
          </a:p>
          <a:p>
            <a:pPr algn="ctr">
              <a:buNone/>
            </a:pPr>
            <a:r>
              <a:rPr lang="en-US" sz="3600" dirty="0" smtClean="0"/>
              <a:t>Thank you for your attention!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Reported data on </a:t>
            </a:r>
            <a:r>
              <a:rPr lang="en-US" sz="3000" dirty="0" err="1" smtClean="0"/>
              <a:t>quasicrystals</a:t>
            </a:r>
            <a:r>
              <a:rPr lang="en-US" sz="3000" dirty="0" smtClean="0"/>
              <a:t> or amorphous phase formation at explosive welding </a:t>
            </a:r>
            <a:endParaRPr lang="ru-RU" sz="3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301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3098"/>
                <a:gridCol w="3443302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System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Amorphous/</a:t>
                      </a:r>
                      <a:r>
                        <a:rPr lang="en-US" dirty="0" err="1" smtClean="0"/>
                        <a:t>quasicrystals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Reference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Ti-Al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Amourphous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This study</a:t>
                      </a:r>
                      <a:endParaRPr lang="ru-RU" sz="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Ni-Al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Quasicrystals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This study</a:t>
                      </a:r>
                      <a:endParaRPr lang="ru-RU" sz="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Nb</a:t>
                      </a:r>
                      <a:r>
                        <a:rPr lang="en-US" sz="1400" dirty="0" smtClean="0"/>
                        <a:t>-Stainless</a:t>
                      </a:r>
                      <a:r>
                        <a:rPr lang="en-US" sz="1400" baseline="0" dirty="0" smtClean="0"/>
                        <a:t> steel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Amorphous</a:t>
                      </a:r>
                      <a:r>
                        <a:rPr lang="en-US" sz="1400" baseline="0" dirty="0" smtClean="0"/>
                        <a:t> +QC </a:t>
                      </a:r>
                      <a:r>
                        <a:rPr lang="en-US" sz="1400" baseline="0" dirty="0" err="1" smtClean="0"/>
                        <a:t>precipitaions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This study</a:t>
                      </a:r>
                      <a:endParaRPr lang="ru-RU" sz="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Ti-Steel (0,09% C)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Amorphous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Chiba et al.</a:t>
                      </a:r>
                    </a:p>
                    <a:p>
                      <a:r>
                        <a:rPr lang="en-US" sz="800" dirty="0" smtClean="0"/>
                        <a:t>Materials Science Forum Vols. 465-466 (2004) pp 465-474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dirty="0" smtClean="0"/>
                        <a:t> M. Nishida, A. Chiba, Mater. Trans. JIM 36 (11)</a:t>
                      </a:r>
                      <a:endParaRPr lang="ru-RU" sz="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Ti-Ni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Amorphous</a:t>
                      </a:r>
                      <a:r>
                        <a:rPr lang="en-US" sz="1400" baseline="0" dirty="0" smtClean="0"/>
                        <a:t> and </a:t>
                      </a:r>
                      <a:r>
                        <a:rPr lang="en-US" sz="1400" baseline="0" dirty="0" err="1" smtClean="0"/>
                        <a:t>icosahedral</a:t>
                      </a:r>
                      <a:r>
                        <a:rPr lang="en-US" sz="1400" baseline="0" dirty="0" smtClean="0"/>
                        <a:t> QC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Chiba et al.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Materials Science Forum Vols. 465-466 (2004) pp 465-474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dirty="0" smtClean="0"/>
                        <a:t> M. Nishida, A. Chiba, Mater. Trans. JIM 36 (11)</a:t>
                      </a:r>
                      <a:endParaRPr lang="ru-RU" sz="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Zr-Steel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Amorphous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err="1" smtClean="0"/>
                        <a:t>H.Paul</a:t>
                      </a:r>
                      <a:r>
                        <a:rPr lang="en-US" sz="800" dirty="0" smtClean="0"/>
                        <a:t> et al. EPNM2014</a:t>
                      </a:r>
                      <a:r>
                        <a:rPr lang="en-US" sz="800" baseline="0" dirty="0" smtClean="0"/>
                        <a:t> abstract</a:t>
                      </a:r>
                      <a:endParaRPr lang="ru-RU" sz="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00438"/>
            <a:ext cx="3286148" cy="286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071810"/>
            <a:ext cx="3625966" cy="3033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1. “Classical” ways to </a:t>
            </a:r>
            <a:r>
              <a:rPr lang="en-US" sz="3600" dirty="0" err="1" smtClean="0"/>
              <a:t>vetrification</a:t>
            </a:r>
            <a:r>
              <a:rPr lang="en-US" sz="3600" dirty="0" smtClean="0"/>
              <a:t> of metals and alloys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1. Physical vapor deposition (i.e. magnetron sputtering)</a:t>
            </a:r>
          </a:p>
          <a:p>
            <a:pPr>
              <a:buNone/>
            </a:pPr>
            <a:r>
              <a:rPr lang="en-US" sz="2000" dirty="0" smtClean="0"/>
              <a:t>2. Strain-induced </a:t>
            </a:r>
            <a:r>
              <a:rPr lang="en-US" sz="2000" dirty="0" err="1" smtClean="0"/>
              <a:t>amorphization</a:t>
            </a:r>
            <a:r>
              <a:rPr lang="en-US" sz="2000" dirty="0" smtClean="0"/>
              <a:t> (i.e. during mechanical alloying)</a:t>
            </a:r>
          </a:p>
          <a:p>
            <a:pPr>
              <a:buNone/>
            </a:pPr>
            <a:r>
              <a:rPr lang="en-US" sz="2000" b="1" dirty="0" smtClean="0"/>
              <a:t>3. Rapid solidification of liquid phase.</a:t>
            </a:r>
          </a:p>
          <a:p>
            <a:pPr>
              <a:buNone/>
            </a:pPr>
            <a:r>
              <a:rPr lang="en-US" sz="2000" b="1" dirty="0" smtClean="0"/>
              <a:t>“…non-crystalline structures can be obtained for some, perhaps all, metals and alloys by quenching rapidly enough from the molten state”. W. </a:t>
            </a:r>
            <a:r>
              <a:rPr lang="en-US" sz="2000" b="1" dirty="0" err="1" smtClean="0"/>
              <a:t>Klement</a:t>
            </a:r>
            <a:r>
              <a:rPr lang="en-US" sz="2000" b="1" dirty="0" smtClean="0"/>
              <a:t>, R.H. </a:t>
            </a:r>
            <a:r>
              <a:rPr lang="en-US" sz="2000" b="1" dirty="0" err="1" smtClean="0"/>
              <a:t>Willens</a:t>
            </a:r>
            <a:r>
              <a:rPr lang="en-US" sz="2000" b="1" dirty="0" smtClean="0"/>
              <a:t>. P. </a:t>
            </a:r>
            <a:r>
              <a:rPr lang="en-US" sz="2000" b="1" dirty="0" err="1" smtClean="0"/>
              <a:t>Duwez</a:t>
            </a:r>
            <a:r>
              <a:rPr lang="en-US" sz="2000" b="1" dirty="0" smtClean="0"/>
              <a:t>. Nature 187(1960)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Rapid solidification of metals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28802"/>
            <a:ext cx="3286116" cy="857256"/>
          </a:xfrm>
        </p:spPr>
        <p:txBody>
          <a:bodyPr/>
          <a:lstStyle/>
          <a:p>
            <a:r>
              <a:rPr lang="en-US" dirty="0" smtClean="0"/>
              <a:t>Splat quenching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2571744"/>
            <a:ext cx="149449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http://eng.thesaurus.rusnano.com/upload/iblock/2ad/pic1_cwqpmfatqnmipx1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428868"/>
            <a:ext cx="3571900" cy="3312599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4143372" y="1928802"/>
            <a:ext cx="3286116" cy="8572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Melt spinning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Bulk metallic glasses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3971924" cy="67951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Copper mold casting</a:t>
            </a:r>
            <a:endParaRPr lang="ru-RU" sz="2000" dirty="0"/>
          </a:p>
        </p:txBody>
      </p:sp>
      <p:pic>
        <p:nvPicPr>
          <p:cNvPr id="4" name="Picture 2" descr="Unfortunately we are unable to provide accessible alternative text for this. If you require assistance to access this image, please contact help@nature.com or the author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7752" y="1643050"/>
            <a:ext cx="3643338" cy="391658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564357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Zr</a:t>
            </a:r>
            <a:r>
              <a:rPr lang="en-US" baseline="-25000" dirty="0" smtClean="0"/>
              <a:t>41.2</a:t>
            </a:r>
            <a:r>
              <a:rPr lang="en-US" dirty="0" smtClean="0"/>
              <a:t>Ti</a:t>
            </a:r>
            <a:r>
              <a:rPr lang="en-US" baseline="-25000" dirty="0" smtClean="0"/>
              <a:t>13.8</a:t>
            </a:r>
            <a:r>
              <a:rPr lang="en-US" dirty="0" smtClean="0"/>
              <a:t>Cu</a:t>
            </a:r>
            <a:r>
              <a:rPr lang="en-US" baseline="-25000" dirty="0" smtClean="0"/>
              <a:t>12.5</a:t>
            </a:r>
            <a:r>
              <a:rPr lang="en-US" dirty="0" smtClean="0"/>
              <a:t>Ni</a:t>
            </a:r>
            <a:r>
              <a:rPr lang="en-US" baseline="-25000" dirty="0" smtClean="0"/>
              <a:t>10.0</a:t>
            </a:r>
            <a:r>
              <a:rPr lang="en-US" dirty="0" smtClean="0"/>
              <a:t>Be</a:t>
            </a:r>
            <a:r>
              <a:rPr lang="en-US" baseline="-25000" dirty="0" smtClean="0"/>
              <a:t>22.5</a:t>
            </a:r>
            <a:r>
              <a:rPr lang="ru-RU" dirty="0" smtClean="0"/>
              <a:t> – </a:t>
            </a:r>
            <a:r>
              <a:rPr lang="en-US" dirty="0" err="1" smtClean="0"/>
              <a:t>Vitreloy</a:t>
            </a:r>
            <a:r>
              <a:rPr lang="en-US" dirty="0" smtClean="0"/>
              <a:t> 1</a:t>
            </a:r>
            <a:endParaRPr lang="ru-RU" dirty="0" smtClean="0"/>
          </a:p>
          <a:p>
            <a:endParaRPr lang="en-US" dirty="0" smtClean="0"/>
          </a:p>
          <a:p>
            <a:r>
              <a:rPr lang="en-US" dirty="0" smtClean="0"/>
              <a:t>Critical diameter</a:t>
            </a:r>
            <a:r>
              <a:rPr lang="ru-RU" dirty="0" smtClean="0"/>
              <a:t> </a:t>
            </a:r>
            <a:r>
              <a:rPr lang="en-US" dirty="0" smtClean="0"/>
              <a:t>is around </a:t>
            </a:r>
            <a:r>
              <a:rPr lang="ru-RU" u="sng" dirty="0" smtClean="0"/>
              <a:t>10 </a:t>
            </a:r>
            <a:r>
              <a:rPr lang="en-US" u="sng" dirty="0" smtClean="0"/>
              <a:t>cm</a:t>
            </a:r>
            <a:r>
              <a:rPr lang="ru-RU" dirty="0" smtClean="0"/>
              <a:t>!!!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928934"/>
            <a:ext cx="2974326" cy="353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Selection of </a:t>
            </a:r>
            <a:r>
              <a:rPr lang="en-US" sz="3000" dirty="0" err="1" smtClean="0"/>
              <a:t>amorphizable</a:t>
            </a:r>
            <a:r>
              <a:rPr lang="en-US" sz="3000" dirty="0" smtClean="0"/>
              <a:t> alloys composition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000" dirty="0" smtClean="0"/>
              <a:t>The empirical rules of Inoue</a:t>
            </a:r>
            <a:r>
              <a:rPr lang="en-US" sz="2000" baseline="30000" dirty="0" smtClean="0"/>
              <a:t>*</a:t>
            </a:r>
            <a:r>
              <a:rPr lang="en-US" sz="2000" dirty="0" smtClean="0"/>
              <a:t>: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- </a:t>
            </a:r>
            <a:r>
              <a:rPr lang="en-US" sz="2000" dirty="0" err="1" smtClean="0"/>
              <a:t>multicomponent</a:t>
            </a:r>
            <a:r>
              <a:rPr lang="en-US" sz="2000" dirty="0" smtClean="0"/>
              <a:t> systems consisting of more than three elements; </a:t>
            </a:r>
          </a:p>
          <a:p>
            <a:pPr marL="85725" indent="23813">
              <a:buNone/>
            </a:pPr>
            <a:r>
              <a:rPr lang="en-US" sz="2000" dirty="0" smtClean="0"/>
              <a:t>- significant difference in atomic size ratios above about 12% among the three main constituent elements;</a:t>
            </a:r>
          </a:p>
          <a:p>
            <a:pPr>
              <a:buFontTx/>
              <a:buChar char="-"/>
            </a:pPr>
            <a:r>
              <a:rPr lang="en-US" sz="2000" dirty="0" smtClean="0"/>
              <a:t>negative heats of mixing among the three main constituent elements;</a:t>
            </a:r>
          </a:p>
          <a:p>
            <a:pPr>
              <a:buFontTx/>
              <a:buChar char="-"/>
            </a:pPr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smtClean="0"/>
              <a:t>most of the known glassy alloys compositions are located near deep eutectics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* </a:t>
            </a:r>
            <a:r>
              <a:rPr lang="pt-BR" sz="1400" dirty="0" smtClean="0"/>
              <a:t>Acta mater. 48 (2000) 279±306</a:t>
            </a:r>
            <a:endParaRPr lang="en-US" sz="14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Amorphization at welding of </a:t>
            </a:r>
            <a:r>
              <a:rPr lang="en-US" dirty="0" err="1" smtClean="0"/>
              <a:t>cpTi</a:t>
            </a:r>
            <a:r>
              <a:rPr lang="en-US" dirty="0" smtClean="0"/>
              <a:t> and Al-1%Mn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285992"/>
            <a:ext cx="2730498" cy="40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трелка вправо 6"/>
          <p:cNvSpPr/>
          <p:nvPr/>
        </p:nvSpPr>
        <p:spPr>
          <a:xfrm>
            <a:off x="3786182" y="5000636"/>
            <a:ext cx="928694" cy="28575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357694"/>
            <a:ext cx="2894010" cy="217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33894" t="27810" r="21784" b="33951"/>
          <a:stretch>
            <a:fillRect/>
          </a:stretch>
        </p:blipFill>
        <p:spPr bwMode="auto">
          <a:xfrm>
            <a:off x="4572000" y="2928934"/>
            <a:ext cx="121444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Выноска 1 10"/>
          <p:cNvSpPr/>
          <p:nvPr/>
        </p:nvSpPr>
        <p:spPr>
          <a:xfrm>
            <a:off x="4572000" y="2928934"/>
            <a:ext cx="1214446" cy="785818"/>
          </a:xfrm>
          <a:prstGeom prst="borderCallout1">
            <a:avLst>
              <a:gd name="adj1" fmla="val 100204"/>
              <a:gd name="adj2" fmla="val 49392"/>
              <a:gd name="adj3" fmla="val 259991"/>
              <a:gd name="adj4" fmla="val 15118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5857884" y="3143248"/>
            <a:ext cx="500066" cy="28575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Содержимое 4"/>
          <p:cNvGraphicFramePr>
            <a:graphicFrameLocks/>
          </p:cNvGraphicFramePr>
          <p:nvPr/>
        </p:nvGraphicFramePr>
        <p:xfrm>
          <a:off x="6429388" y="2285992"/>
          <a:ext cx="2286016" cy="1474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  <a:gridCol w="1143008"/>
              </a:tblGrid>
              <a:tr h="261939">
                <a:tc gridSpan="2">
                  <a:txBody>
                    <a:bodyPr/>
                    <a:lstStyle/>
                    <a:p>
                      <a:r>
                        <a:rPr lang="en-US" sz="1100" baseline="0" dirty="0" smtClean="0"/>
                        <a:t>Typical composition of the vortex zone (wt %)</a:t>
                      </a:r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6193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Ti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35</a:t>
                      </a:r>
                      <a:endParaRPr lang="ru-RU" sz="1100" dirty="0"/>
                    </a:p>
                  </a:txBody>
                  <a:tcPr/>
                </a:tc>
              </a:tr>
              <a:tr h="26193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Si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0.2</a:t>
                      </a:r>
                      <a:endParaRPr lang="ru-RU" sz="1100" dirty="0"/>
                    </a:p>
                  </a:txBody>
                  <a:tcPr/>
                </a:tc>
              </a:tr>
              <a:tr h="261939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Mn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0.5</a:t>
                      </a:r>
                      <a:endParaRPr lang="ru-RU" sz="1100" dirty="0"/>
                    </a:p>
                  </a:txBody>
                  <a:tcPr/>
                </a:tc>
              </a:tr>
              <a:tr h="26193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Al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Rest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Amorphization at welding of Ti and Al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43570" y="3000372"/>
            <a:ext cx="260451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14414" y="2643182"/>
            <a:ext cx="3600000" cy="371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HRTEM of partially crystalline zone</a:t>
            </a:r>
            <a:endParaRPr lang="ru-RU" sz="3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lum bright="-30000" contrast="40000"/>
          </a:blip>
          <a:srcRect/>
          <a:stretch>
            <a:fillRect/>
          </a:stretch>
        </p:blipFill>
        <p:spPr bwMode="auto">
          <a:xfrm>
            <a:off x="4786314" y="4957016"/>
            <a:ext cx="1571636" cy="158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2428868"/>
            <a:ext cx="4000528" cy="41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286124"/>
            <a:ext cx="1571636" cy="1508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072206"/>
            <a:ext cx="2614602" cy="39375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Original image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857752" y="2714620"/>
            <a:ext cx="2614602" cy="39375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lang="en-US" sz="2000" dirty="0" smtClean="0"/>
              <a:t>FFT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7072330" y="2714620"/>
            <a:ext cx="2614602" cy="39375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lvl="0" indent="-256032">
              <a:spcBef>
                <a:spcPts val="300"/>
              </a:spcBef>
              <a:buClr>
                <a:schemeClr val="accent3"/>
              </a:buClr>
              <a:defRPr/>
            </a:pPr>
            <a:r>
              <a:rPr lang="en-US" sz="2000" dirty="0" smtClean="0"/>
              <a:t>Filtered FFT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screen">
            <a:lum bright="30000"/>
          </a:blip>
          <a:srcRect/>
          <a:stretch>
            <a:fillRect/>
          </a:stretch>
        </p:blipFill>
        <p:spPr bwMode="auto">
          <a:xfrm>
            <a:off x="7215206" y="3286124"/>
            <a:ext cx="13847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Выноска 1 10"/>
          <p:cNvSpPr/>
          <p:nvPr/>
        </p:nvSpPr>
        <p:spPr>
          <a:xfrm>
            <a:off x="857224" y="2500306"/>
            <a:ext cx="2000264" cy="1857388"/>
          </a:xfrm>
          <a:prstGeom prst="borderCallout1">
            <a:avLst>
              <a:gd name="adj1" fmla="val 48895"/>
              <a:gd name="adj2" fmla="val 100172"/>
              <a:gd name="adj3" fmla="val 86524"/>
              <a:gd name="adj4" fmla="val 19735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ыноска 1 11"/>
          <p:cNvSpPr/>
          <p:nvPr/>
        </p:nvSpPr>
        <p:spPr>
          <a:xfrm>
            <a:off x="3071802" y="5072074"/>
            <a:ext cx="1357322" cy="1357322"/>
          </a:xfrm>
          <a:prstGeom prst="borderCallout1">
            <a:avLst>
              <a:gd name="adj1" fmla="val 48895"/>
              <a:gd name="adj2" fmla="val 100172"/>
              <a:gd name="adj3" fmla="val 56970"/>
              <a:gd name="adj4" fmla="val 13306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6429388" y="3857628"/>
            <a:ext cx="642942" cy="28575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9081</TotalTime>
  <Words>926</Words>
  <Application>Microsoft Office PowerPoint</Application>
  <PresentationFormat>Экран (4:3)</PresentationFormat>
  <Paragraphs>214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Городская</vt:lpstr>
      <vt:lpstr>Metastable, amorphous and quasicrystalline phases in explosively welded materials</vt:lpstr>
      <vt:lpstr>Outline</vt:lpstr>
      <vt:lpstr>1. “Classical” ways to vetrification of metals and alloys</vt:lpstr>
      <vt:lpstr>Rapid solidification of metals</vt:lpstr>
      <vt:lpstr>Bulk metallic glasses</vt:lpstr>
      <vt:lpstr>Selection of amorphizable alloys composition</vt:lpstr>
      <vt:lpstr>2. Amorphization at welding of cpTi and Al-1%Mn</vt:lpstr>
      <vt:lpstr>2. Amorphization at welding of Ti and Al</vt:lpstr>
      <vt:lpstr>HRTEM of partially crystalline zone</vt:lpstr>
      <vt:lpstr>Elemental composition of amorphous phase (EDX results)</vt:lpstr>
      <vt:lpstr>2. Amorphization at underwater welding of Nb foil and stainless steel SUS304 plate*</vt:lpstr>
      <vt:lpstr>Nb-stainless steel interface</vt:lpstr>
      <vt:lpstr>Interface of Nb-SS explosively welded bimetal </vt:lpstr>
      <vt:lpstr>Glassy and partially crystalline parts of the interface</vt:lpstr>
      <vt:lpstr>Phase diagram analysis</vt:lpstr>
      <vt:lpstr>Precipitations in the mixing zone  </vt:lpstr>
      <vt:lpstr>Atomic radii and enthalpy of mixing analysis</vt:lpstr>
      <vt:lpstr>Simulation of Nb and flyer plate acceleration (step 1)*</vt:lpstr>
      <vt:lpstr>Simulation of Nb and SS collision (step 2) </vt:lpstr>
      <vt:lpstr>Distribution of pressure and temperature near the contact point</vt:lpstr>
      <vt:lpstr>4. Formation of quasicristals at explosive welding of Ni and Al</vt:lpstr>
      <vt:lpstr>Decagonal quasicrystals in the mixing zone</vt:lpstr>
      <vt:lpstr>Inoue’s rule analysis for Ni-Al system</vt:lpstr>
      <vt:lpstr>XRD pattern of the interface between Ni and Al plates</vt:lpstr>
      <vt:lpstr>Conclusions</vt:lpstr>
      <vt:lpstr>Acknowledgements</vt:lpstr>
      <vt:lpstr>Слайд 27</vt:lpstr>
      <vt:lpstr>Reported data on quasicrystals or amorphous phase formation at explosive welding </vt:lpstr>
      <vt:lpstr>Слайд 29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Metastable, amorphous and quasicrystalline phases in explosively welded materials</dc:title>
  <dc:creator>non</dc:creator>
  <cp:lastModifiedBy>DNA7 X64</cp:lastModifiedBy>
  <cp:revision>94</cp:revision>
  <dcterms:created xsi:type="dcterms:W3CDTF">2014-05-12T06:47:25Z</dcterms:created>
  <dcterms:modified xsi:type="dcterms:W3CDTF">2014-05-27T14:36:33Z</dcterms:modified>
</cp:coreProperties>
</file>